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3"/>
  </p:notesMasterIdLst>
  <p:sldIdLst>
    <p:sldId id="256" r:id="rId2"/>
    <p:sldId id="257" r:id="rId3"/>
    <p:sldId id="258" r:id="rId4"/>
    <p:sldId id="259" r:id="rId5"/>
    <p:sldId id="260" r:id="rId6"/>
    <p:sldId id="261" r:id="rId7"/>
    <p:sldId id="262" r:id="rId8"/>
    <p:sldId id="263" r:id="rId9"/>
    <p:sldId id="275"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Lst>
  <p:sldSz cx="9144000" cy="5143500" type="screen16x9"/>
  <p:notesSz cx="6858000" cy="9144000"/>
  <p:embeddedFontLst>
    <p:embeddedFont>
      <p:font typeface="Maven Pro"/>
      <p:regular r:id="rId24"/>
      <p:bold r:id="rId25"/>
    </p:embeddedFont>
    <p:embeddedFont>
      <p:font typeface="Nunito" pitchFamily="2" charset="0"/>
      <p:regular r:id="rId26"/>
      <p:bold r:id="rId27"/>
      <p:italic r:id="rId28"/>
      <p:boldItalic r:id="rId29"/>
    </p:embeddedFont>
    <p:embeddedFont>
      <p:font typeface="Poppins"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804"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SignCompanion a backend program that will facilitate the communication between the normal people and hearing impaired people. Though we know that their are almost 1% arround the world , approximate1% india , of total population are deaf. There are hearing support devices present in the market  but not everyone can afford them. SignCompanion can be used as a link between both as it is a bi- directional that supports communication in both ways. It take text or speech input and transform it into sign language video using python programming. It takes sign language hand gesture and predict the alphabet character with help of Random classifier which is trained previously on sign language images data  , and then based on predicted character it suggest common words or sentence that may a person wants to tell.</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60fcf3985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260fcf398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260fcf398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260fcf398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SLIDES_API1635906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SLIDES_API1635906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260fcf398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260fcf398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SLIDES_API1635906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SLIDES_API1635906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SLIDES_API1635906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SLIDES_API1635906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SLIDES_API1635906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SLIDES_API1635906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SLIDES_API16359063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SLIDES_API1635906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SLIDES_API1635906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SLIDES_API1635906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SLIDES_API16359063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SLIDES_API1635906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SLIDES_API1635906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SLIDES_API163590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SLIDES_API1635906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SLIDES_API1635906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SLIDES_API1635906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SLIDES_API1635906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SLIDES_API1635906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SLIDES_API1635906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60fcf398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60fcf39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60fcf398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60fcf398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60fcf398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60fcf398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260fcf398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260fcf39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75" name="Google Shape;27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13"/>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277" name="Google Shape;277;p13"/>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278" name="Google Shape;278;p13"/>
          <p:cNvPicPr preferRelativeResize="0"/>
          <p:nvPr/>
        </p:nvPicPr>
        <p:blipFill rotWithShape="1">
          <a:blip r:embed="rId3">
            <a:alphaModFix/>
          </a:blip>
          <a:srcRect l="7871" r="447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_1">
    <p:spTree>
      <p:nvGrpSpPr>
        <p:cNvPr id="1" name="Shape 279"/>
        <p:cNvGrpSpPr/>
        <p:nvPr/>
      </p:nvGrpSpPr>
      <p:grpSpPr>
        <a:xfrm>
          <a:off x="0" y="0"/>
          <a:ext cx="0" cy="0"/>
          <a:chOff x="0" y="0"/>
          <a:chExt cx="0" cy="0"/>
        </a:xfrm>
      </p:grpSpPr>
      <p:sp>
        <p:nvSpPr>
          <p:cNvPr id="280" name="Google Shape;28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81" name="Google Shape;281;p14"/>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282" name="Google Shape;282;p14"/>
          <p:cNvSpPr>
            <a:spLocks noGrp="1"/>
          </p:cNvSpPr>
          <p:nvPr>
            <p:ph type="pic" idx="2"/>
          </p:nvPr>
        </p:nvSpPr>
        <p:spPr>
          <a:xfrm>
            <a:off x="5843075" y="632300"/>
            <a:ext cx="2615100" cy="3918900"/>
          </a:xfrm>
          <a:prstGeom prst="roundRect">
            <a:avLst>
              <a:gd name="adj" fmla="val 16667"/>
            </a:avLst>
          </a:prstGeom>
          <a:noFill/>
          <a:ln>
            <a:noFill/>
          </a:ln>
        </p:spPr>
      </p:sp>
      <p:sp>
        <p:nvSpPr>
          <p:cNvPr id="283" name="Google Shape;283;p14"/>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pic>
        <p:nvPicPr>
          <p:cNvPr id="284" name="Google Shape;284;p14"/>
          <p:cNvPicPr preferRelativeResize="0"/>
          <p:nvPr/>
        </p:nvPicPr>
        <p:blipFill>
          <a:blip r:embed="rId3">
            <a:alphaModFix/>
          </a:blip>
          <a:stretch>
            <a:fillRect/>
          </a:stretch>
        </p:blipFill>
        <p:spPr>
          <a:xfrm rot="5400000">
            <a:off x="727196"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285"/>
        <p:cNvGrpSpPr/>
        <p:nvPr/>
      </p:nvGrpSpPr>
      <p:grpSpPr>
        <a:xfrm>
          <a:off x="0" y="0"/>
          <a:ext cx="0" cy="0"/>
          <a:chOff x="0" y="0"/>
          <a:chExt cx="0" cy="0"/>
        </a:xfrm>
      </p:grpSpPr>
      <p:sp>
        <p:nvSpPr>
          <p:cNvPr id="286" name="Google Shape;28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15"/>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pic>
        <p:nvPicPr>
          <p:cNvPr id="288" name="Google Shape;288;p15"/>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6"/>
          <p:cNvSpPr txBox="1">
            <a:spLocks noGrp="1"/>
          </p:cNvSpPr>
          <p:nvPr>
            <p:ph type="ctrTitle"/>
          </p:nvPr>
        </p:nvSpPr>
        <p:spPr>
          <a:xfrm>
            <a:off x="121425" y="698850"/>
            <a:ext cx="5537100" cy="2414400"/>
          </a:xfrm>
          <a:prstGeom prst="rect">
            <a:avLst/>
          </a:prstGeom>
        </p:spPr>
        <p:txBody>
          <a:bodyPr spcFirstLastPara="1" wrap="square" lIns="91425" tIns="91425" rIns="91425" bIns="91425" anchor="ctr" anchorCtr="0">
            <a:normAutofit fontScale="90000"/>
          </a:bodyPr>
          <a:lstStyle/>
          <a:p>
            <a:pPr marL="0" marR="0" lvl="0" indent="0" algn="l" rtl="0">
              <a:lnSpc>
                <a:spcPct val="115000"/>
              </a:lnSpc>
              <a:spcBef>
                <a:spcPts val="1200"/>
              </a:spcBef>
              <a:spcAft>
                <a:spcPts val="0"/>
              </a:spcAft>
              <a:buNone/>
            </a:pPr>
            <a:r>
              <a:rPr lang="en" sz="5355" dirty="0">
                <a:latin typeface="Arial"/>
                <a:ea typeface="Arial"/>
                <a:cs typeface="Arial"/>
                <a:sym typeface="Arial"/>
              </a:rPr>
              <a:t>SIGNCOMPANION </a:t>
            </a:r>
            <a:endParaRPr sz="5355" dirty="0">
              <a:latin typeface="Arial"/>
              <a:ea typeface="Arial"/>
              <a:cs typeface="Arial"/>
              <a:sym typeface="Arial"/>
            </a:endParaRPr>
          </a:p>
          <a:p>
            <a:pPr marL="0" marR="0" lvl="0" indent="0" algn="l" rtl="0">
              <a:lnSpc>
                <a:spcPct val="115000"/>
              </a:lnSpc>
              <a:spcBef>
                <a:spcPts val="1200"/>
              </a:spcBef>
              <a:spcAft>
                <a:spcPts val="0"/>
              </a:spcAft>
              <a:buNone/>
            </a:pPr>
            <a:r>
              <a:rPr lang="en" sz="1911" dirty="0">
                <a:latin typeface="Arial"/>
                <a:ea typeface="Arial"/>
                <a:cs typeface="Arial"/>
                <a:sym typeface="Arial"/>
              </a:rPr>
              <a:t>(FACILITATOR FOR COMMUNICATION WITH HEARING IMPAIRED PEOPLE)</a:t>
            </a:r>
            <a:endParaRPr sz="1911" dirty="0">
              <a:latin typeface="Arial"/>
              <a:ea typeface="Arial"/>
              <a:cs typeface="Arial"/>
              <a:sym typeface="Arial"/>
            </a:endParaRPr>
          </a:p>
          <a:p>
            <a:pPr marL="0" lvl="0" indent="0" algn="l" rtl="0">
              <a:spcBef>
                <a:spcPts val="1200"/>
              </a:spcBef>
              <a:spcAft>
                <a:spcPts val="0"/>
              </a:spcAft>
              <a:buNone/>
            </a:pPr>
            <a:endParaRPr dirty="0"/>
          </a:p>
        </p:txBody>
      </p:sp>
      <p:sp>
        <p:nvSpPr>
          <p:cNvPr id="294" name="Google Shape;294;p16"/>
          <p:cNvSpPr txBox="1">
            <a:spLocks noGrp="1"/>
          </p:cNvSpPr>
          <p:nvPr>
            <p:ph type="subTitle" idx="1"/>
          </p:nvPr>
        </p:nvSpPr>
        <p:spPr>
          <a:xfrm>
            <a:off x="121425" y="3882257"/>
            <a:ext cx="3969145" cy="982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Satyendra Singh </a:t>
            </a:r>
          </a:p>
          <a:p>
            <a:pPr marL="0" lvl="0" indent="0" algn="l" rtl="0">
              <a:spcBef>
                <a:spcPts val="0"/>
              </a:spcBef>
              <a:spcAft>
                <a:spcPts val="0"/>
              </a:spcAft>
              <a:buNone/>
            </a:pPr>
            <a:r>
              <a:rPr lang="en-US" b="1" dirty="0"/>
              <a:t>MSc Data Science and Analytics</a:t>
            </a:r>
            <a:endParaRPr lang="en-US"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Sign Language to text Detection</a:t>
            </a:r>
            <a:endParaRPr dirty="0"/>
          </a:p>
        </p:txBody>
      </p:sp>
      <p:pic>
        <p:nvPicPr>
          <p:cNvPr id="349" name="Google Shape;349;p24"/>
          <p:cNvPicPr preferRelativeResize="0"/>
          <p:nvPr/>
        </p:nvPicPr>
        <p:blipFill>
          <a:blip r:embed="rId3">
            <a:alphaModFix/>
          </a:blip>
          <a:stretch>
            <a:fillRect/>
          </a:stretch>
        </p:blipFill>
        <p:spPr>
          <a:xfrm>
            <a:off x="876825" y="1647600"/>
            <a:ext cx="7390355" cy="319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5"/>
          <p:cNvSpPr txBox="1">
            <a:spLocks noGrp="1"/>
          </p:cNvSpPr>
          <p:nvPr>
            <p:ph type="title"/>
          </p:nvPr>
        </p:nvSpPr>
        <p:spPr>
          <a:xfrm>
            <a:off x="632175" y="920625"/>
            <a:ext cx="50460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Hand Detection </a:t>
            </a:r>
            <a:endParaRPr/>
          </a:p>
        </p:txBody>
      </p:sp>
      <p:pic>
        <p:nvPicPr>
          <p:cNvPr id="355" name="Google Shape;355;p25"/>
          <p:cNvPicPr preferRelativeResize="0"/>
          <p:nvPr/>
        </p:nvPicPr>
        <p:blipFill rotWithShape="1">
          <a:blip r:embed="rId3">
            <a:alphaModFix/>
          </a:blip>
          <a:srcRect l="46150" t="2676" r="2865"/>
          <a:stretch/>
        </p:blipFill>
        <p:spPr>
          <a:xfrm>
            <a:off x="5843075" y="997400"/>
            <a:ext cx="2615099" cy="3806126"/>
          </a:xfrm>
          <a:prstGeom prst="rect">
            <a:avLst/>
          </a:prstGeom>
          <a:noFill/>
          <a:ln>
            <a:noFill/>
          </a:ln>
        </p:spPr>
      </p:pic>
      <p:pic>
        <p:nvPicPr>
          <p:cNvPr id="356" name="Google Shape;356;p25"/>
          <p:cNvPicPr preferRelativeResize="0"/>
          <p:nvPr/>
        </p:nvPicPr>
        <p:blipFill>
          <a:blip r:embed="rId4">
            <a:alphaModFix/>
          </a:blip>
          <a:stretch>
            <a:fillRect/>
          </a:stretch>
        </p:blipFill>
        <p:spPr>
          <a:xfrm>
            <a:off x="339975" y="1633725"/>
            <a:ext cx="5045999" cy="295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Text Prediction</a:t>
            </a:r>
            <a:endParaRPr/>
          </a:p>
        </p:txBody>
      </p:sp>
      <p:pic>
        <p:nvPicPr>
          <p:cNvPr id="362" name="Google Shape;362;p26"/>
          <p:cNvPicPr preferRelativeResize="0"/>
          <p:nvPr/>
        </p:nvPicPr>
        <p:blipFill>
          <a:blip r:embed="rId3">
            <a:alphaModFix/>
          </a:blip>
          <a:stretch>
            <a:fillRect/>
          </a:stretch>
        </p:blipFill>
        <p:spPr>
          <a:xfrm>
            <a:off x="968350" y="1723725"/>
            <a:ext cx="6292750" cy="319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Suggested Words and Sentences </a:t>
            </a:r>
            <a:endParaRPr/>
          </a:p>
        </p:txBody>
      </p:sp>
      <p:sp>
        <p:nvSpPr>
          <p:cNvPr id="368" name="Google Shape;368;p27"/>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Based on the predicted character, SignCompanion suggests common words or sentences that a person might want to convey.</a:t>
            </a:r>
            <a:endParaRPr/>
          </a:p>
          <a:p>
            <a:pPr marL="457200" lvl="0" indent="-311150" algn="l" rtl="0">
              <a:lnSpc>
                <a:spcPct val="110000"/>
              </a:lnSpc>
              <a:spcBef>
                <a:spcPts val="0"/>
              </a:spcBef>
              <a:spcAft>
                <a:spcPts val="0"/>
              </a:spcAft>
              <a:buSzPts val="1300"/>
              <a:buChar char="●"/>
            </a:pPr>
            <a:r>
              <a:rPr lang="en"/>
              <a:t> This feature makes communication easier for those who may not be familiar with sign language.</a:t>
            </a:r>
            <a:endParaRPr/>
          </a:p>
        </p:txBody>
      </p:sp>
      <p:pic>
        <p:nvPicPr>
          <p:cNvPr id="369" name="Google Shape;369;p27"/>
          <p:cNvPicPr preferRelativeResize="0">
            <a:picLocks noGrp="1"/>
          </p:cNvPicPr>
          <p:nvPr>
            <p:ph type="pic" idx="2"/>
          </p:nvPr>
        </p:nvPicPr>
        <p:blipFill rotWithShape="1">
          <a:blip r:embed="rId3">
            <a:alphaModFix/>
          </a:blip>
          <a:srcRect l="27767" r="27762"/>
          <a:stretch/>
        </p:blipFill>
        <p:spPr>
          <a:xfrm>
            <a:off x="5843075" y="632300"/>
            <a:ext cx="2615100" cy="3918900"/>
          </a:xfrm>
          <a:prstGeom prst="roundRect">
            <a:avLst>
              <a:gd name="adj" fmla="val 16667"/>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a:spLocks noGrp="1"/>
          </p:cNvSpPr>
          <p:nvPr>
            <p:ph type="title"/>
          </p:nvPr>
        </p:nvSpPr>
        <p:spPr>
          <a:xfrm>
            <a:off x="632175" y="920625"/>
            <a:ext cx="5046000" cy="76800"/>
          </a:xfrm>
          <a:prstGeom prst="rect">
            <a:avLst/>
          </a:prstGeom>
          <a:effectLst>
            <a:outerShdw blurRad="57150" algn="bl" rotWithShape="0">
              <a:srgbClr val="000000">
                <a:alpha val="0"/>
              </a:srgbClr>
            </a:outerShdw>
            <a:reflection stA="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pic>
        <p:nvPicPr>
          <p:cNvPr id="375" name="Google Shape;375;p28"/>
          <p:cNvPicPr preferRelativeResize="0"/>
          <p:nvPr/>
        </p:nvPicPr>
        <p:blipFill>
          <a:blip r:embed="rId3">
            <a:alphaModFix/>
          </a:blip>
          <a:stretch>
            <a:fillRect/>
          </a:stretch>
        </p:blipFill>
        <p:spPr>
          <a:xfrm>
            <a:off x="1024825" y="920625"/>
            <a:ext cx="7052276" cy="3841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29"/>
          <p:cNvPicPr preferRelativeResize="0">
            <a:picLocks noGrp="1"/>
          </p:cNvPicPr>
          <p:nvPr>
            <p:ph type="pic" idx="2"/>
          </p:nvPr>
        </p:nvPicPr>
        <p:blipFill rotWithShape="1">
          <a:blip r:embed="rId3">
            <a:alphaModFix/>
          </a:blip>
          <a:srcRect l="27767" r="27762"/>
          <a:stretch/>
        </p:blipFill>
        <p:spPr>
          <a:xfrm>
            <a:off x="5843075" y="632300"/>
            <a:ext cx="2615100" cy="3918900"/>
          </a:xfrm>
          <a:prstGeom prst="roundRect">
            <a:avLst>
              <a:gd name="adj" fmla="val 16667"/>
            </a:avLst>
          </a:prstGeom>
        </p:spPr>
      </p:pic>
      <p:sp>
        <p:nvSpPr>
          <p:cNvPr id="381" name="Google Shape;381;p29"/>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Accessibility and Affordability </a:t>
            </a:r>
            <a:endParaRPr/>
          </a:p>
        </p:txBody>
      </p:sp>
      <p:sp>
        <p:nvSpPr>
          <p:cNvPr id="382" name="Google Shape;382;p29"/>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is an accessible and affordable solution for communication between normal and hearing impaired individuals.</a:t>
            </a:r>
            <a:endParaRPr/>
          </a:p>
          <a:p>
            <a:pPr marL="457200" lvl="0" indent="-311150" algn="l" rtl="0">
              <a:lnSpc>
                <a:spcPct val="110000"/>
              </a:lnSpc>
              <a:spcBef>
                <a:spcPts val="0"/>
              </a:spcBef>
              <a:spcAft>
                <a:spcPts val="0"/>
              </a:spcAft>
              <a:buSzPts val="1300"/>
              <a:buChar char="●"/>
            </a:pPr>
            <a:r>
              <a:rPr lang="en"/>
              <a:t> It can eliminates the need for expensive hearing support devices.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0"/>
          <p:cNvPicPr preferRelativeResize="0">
            <a:picLocks noGrp="1"/>
          </p:cNvPicPr>
          <p:nvPr>
            <p:ph type="pic" idx="2"/>
          </p:nvPr>
        </p:nvPicPr>
        <p:blipFill rotWithShape="1">
          <a:blip r:embed="rId3">
            <a:alphaModFix/>
          </a:blip>
          <a:srcRect l="27736" r="27741"/>
          <a:stretch/>
        </p:blipFill>
        <p:spPr>
          <a:xfrm>
            <a:off x="5843075" y="632300"/>
            <a:ext cx="2615100" cy="3918900"/>
          </a:xfrm>
          <a:prstGeom prst="roundRect">
            <a:avLst>
              <a:gd name="adj" fmla="val 16667"/>
            </a:avLst>
          </a:prstGeom>
        </p:spPr>
      </p:pic>
      <p:sp>
        <p:nvSpPr>
          <p:cNvPr id="388" name="Google Shape;388;p30"/>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Advantages over Traditional Methods </a:t>
            </a:r>
            <a:endParaRPr/>
          </a:p>
        </p:txBody>
      </p:sp>
      <p:sp>
        <p:nvSpPr>
          <p:cNvPr id="389" name="Google Shape;389;p30"/>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can be more efficient and effective communication method as compared to traditional methods of writing or typing out messages.</a:t>
            </a:r>
            <a:endParaRPr/>
          </a:p>
          <a:p>
            <a:pPr marL="457200" lvl="0" indent="-311150" algn="l" rtl="0">
              <a:lnSpc>
                <a:spcPct val="110000"/>
              </a:lnSpc>
              <a:spcBef>
                <a:spcPts val="0"/>
              </a:spcBef>
              <a:spcAft>
                <a:spcPts val="0"/>
              </a:spcAft>
              <a:buSzPts val="1300"/>
              <a:buChar char="●"/>
            </a:pPr>
            <a:r>
              <a:rPr lang="en"/>
              <a:t> It can provide a faster and more accurate communication experience for both parties.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31"/>
          <p:cNvPicPr preferRelativeResize="0">
            <a:picLocks noGrp="1"/>
          </p:cNvPicPr>
          <p:nvPr>
            <p:ph type="pic" idx="2"/>
          </p:nvPr>
        </p:nvPicPr>
        <p:blipFill rotWithShape="1">
          <a:blip r:embed="rId3">
            <a:alphaModFix/>
          </a:blip>
          <a:srcRect l="27736" r="27741"/>
          <a:stretch/>
        </p:blipFill>
        <p:spPr>
          <a:xfrm>
            <a:off x="5843075" y="632300"/>
            <a:ext cx="2615100" cy="3918900"/>
          </a:xfrm>
          <a:prstGeom prst="roundRect">
            <a:avLst>
              <a:gd name="adj" fmla="val 16667"/>
            </a:avLst>
          </a:prstGeom>
        </p:spPr>
      </p:pic>
      <p:sp>
        <p:nvSpPr>
          <p:cNvPr id="395" name="Google Shape;395;p31"/>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Potential for Further Developments </a:t>
            </a:r>
            <a:endParaRPr/>
          </a:p>
        </p:txBody>
      </p:sp>
      <p:sp>
        <p:nvSpPr>
          <p:cNvPr id="396" name="Google Shape;396;p31"/>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has the potential for further developments such as incorporating more languages and improving the accuracy of the sign language recognition. Also a model can also be trained using for converting text into sign language videos It can be based on image to text mapping.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Impact on Society </a:t>
            </a:r>
            <a:endParaRPr/>
          </a:p>
        </p:txBody>
      </p:sp>
      <p:sp>
        <p:nvSpPr>
          <p:cNvPr id="402" name="Google Shape;402;p32"/>
          <p:cNvSpPr txBox="1">
            <a:spLocks noGrp="1"/>
          </p:cNvSpPr>
          <p:nvPr>
            <p:ph type="subTitle" idx="4294967295"/>
          </p:nvPr>
        </p:nvSpPr>
        <p:spPr>
          <a:xfrm>
            <a:off x="642700" y="1723725"/>
            <a:ext cx="3605100" cy="28275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has a positive impact on society by increasing communication and inclusivity among hearing impaired individuals and normal people.</a:t>
            </a:r>
            <a:endParaRPr/>
          </a:p>
          <a:p>
            <a:pPr marL="457200" lvl="0" indent="-311150" algn="l" rtl="0">
              <a:lnSpc>
                <a:spcPct val="110000"/>
              </a:lnSpc>
              <a:spcBef>
                <a:spcPts val="0"/>
              </a:spcBef>
              <a:spcAft>
                <a:spcPts val="0"/>
              </a:spcAft>
              <a:buSzPts val="1300"/>
              <a:buChar char="●"/>
            </a:pPr>
            <a:r>
              <a:rPr lang="en"/>
              <a:t> It provides equal communication opportunities for both parties.</a:t>
            </a:r>
            <a:endParaRPr/>
          </a:p>
          <a:p>
            <a:pPr marL="457200" lvl="0" indent="-311150" algn="l" rtl="0">
              <a:lnSpc>
                <a:spcPct val="110000"/>
              </a:lnSpc>
              <a:spcBef>
                <a:spcPts val="0"/>
              </a:spcBef>
              <a:spcAft>
                <a:spcPts val="0"/>
              </a:spcAft>
              <a:buSzPts val="1300"/>
              <a:buChar char="●"/>
            </a:pPr>
            <a:r>
              <a:rPr lang="en"/>
              <a:t>It can help in education sector to increase the participation of hearing impaired wards in school,colleges etc.</a:t>
            </a:r>
            <a:endParaRPr/>
          </a:p>
          <a:p>
            <a:pPr marL="457200" lvl="0" indent="-311150" algn="l" rtl="0">
              <a:lnSpc>
                <a:spcPct val="110000"/>
              </a:lnSpc>
              <a:spcBef>
                <a:spcPts val="0"/>
              </a:spcBef>
              <a:spcAft>
                <a:spcPts val="0"/>
              </a:spcAft>
              <a:buSzPts val="1300"/>
              <a:buChar char="●"/>
            </a:pPr>
            <a:r>
              <a:rPr lang="en"/>
              <a:t>With improvement their is no need to hire a translator.</a:t>
            </a:r>
            <a:endParaRPr/>
          </a:p>
        </p:txBody>
      </p:sp>
      <p:pic>
        <p:nvPicPr>
          <p:cNvPr id="403" name="Google Shape;403;p32"/>
          <p:cNvPicPr preferRelativeResize="0"/>
          <p:nvPr/>
        </p:nvPicPr>
        <p:blipFill>
          <a:blip r:embed="rId3">
            <a:alphaModFix/>
          </a:blip>
          <a:stretch>
            <a:fillRect/>
          </a:stretch>
        </p:blipFill>
        <p:spPr>
          <a:xfrm>
            <a:off x="4667525" y="1306525"/>
            <a:ext cx="3730125" cy="3365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3"/>
          <p:cNvPicPr preferRelativeResize="0">
            <a:picLocks noGrp="1"/>
          </p:cNvPicPr>
          <p:nvPr>
            <p:ph type="pic" idx="2"/>
          </p:nvPr>
        </p:nvPicPr>
        <p:blipFill rotWithShape="1">
          <a:blip r:embed="rId3">
            <a:alphaModFix/>
          </a:blip>
          <a:srcRect l="32196" r="32196"/>
          <a:stretch/>
        </p:blipFill>
        <p:spPr>
          <a:xfrm>
            <a:off x="5843075" y="632300"/>
            <a:ext cx="2615100" cy="3918900"/>
          </a:xfrm>
          <a:prstGeom prst="roundRect">
            <a:avLst>
              <a:gd name="adj" fmla="val 16667"/>
            </a:avLst>
          </a:prstGeom>
        </p:spPr>
      </p:pic>
      <p:sp>
        <p:nvSpPr>
          <p:cNvPr id="409" name="Google Shape;409;p33"/>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of SignCompanion </a:t>
            </a:r>
            <a:endParaRPr/>
          </a:p>
        </p:txBody>
      </p:sp>
      <p:sp>
        <p:nvSpPr>
          <p:cNvPr id="410" name="Google Shape;410;p33"/>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is promising for the future as it has the potential to transform communication methods for the hearing impaired and make information more accessible.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7"/>
          <p:cNvSpPr txBox="1">
            <a:spLocks noGrp="1"/>
          </p:cNvSpPr>
          <p:nvPr>
            <p:ph type="title"/>
          </p:nvPr>
        </p:nvSpPr>
        <p:spPr>
          <a:xfrm>
            <a:off x="632175" y="1192075"/>
            <a:ext cx="7679700" cy="4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SignCompanion: Bridging Communication Gap Between Normal and Hearing Impaired People</a:t>
            </a:r>
            <a:endParaRPr/>
          </a:p>
        </p:txBody>
      </p:sp>
      <p:sp>
        <p:nvSpPr>
          <p:cNvPr id="300" name="Google Shape;300;p17"/>
          <p:cNvSpPr txBox="1">
            <a:spLocks noGrp="1"/>
          </p:cNvSpPr>
          <p:nvPr>
            <p:ph type="body" idx="1"/>
          </p:nvPr>
        </p:nvSpPr>
        <p:spPr>
          <a:xfrm>
            <a:off x="841175" y="2173275"/>
            <a:ext cx="5056800" cy="1959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 bi-directional backend program aimed at facilitating communication between normal people and hearing impaired individuals by transforming text or speech input into sign language video using Python programming And Predicting with suggestion ,sign language hand gestures using machine learning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4"/>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for your time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3723-6915-3581-5182-CB79F5D863E6}"/>
              </a:ext>
            </a:extLst>
          </p:cNvPr>
          <p:cNvSpPr>
            <a:spLocks noGrp="1"/>
          </p:cNvSpPr>
          <p:nvPr>
            <p:ph type="title"/>
          </p:nvPr>
        </p:nvSpPr>
        <p:spPr>
          <a:xfrm>
            <a:off x="530400" y="2263988"/>
            <a:ext cx="8083200" cy="615523"/>
          </a:xfrm>
        </p:spPr>
        <p:txBody>
          <a:bodyPr/>
          <a:lstStyle/>
          <a:p>
            <a:r>
              <a:rPr lang="en-US" dirty="0"/>
              <a:t>Questions </a:t>
            </a:r>
            <a:endParaRPr lang="en-IN" dirty="0"/>
          </a:p>
        </p:txBody>
      </p:sp>
    </p:spTree>
    <p:extLst>
      <p:ext uri="{BB962C8B-B14F-4D97-AF65-F5344CB8AC3E}">
        <p14:creationId xmlns:p14="http://schemas.microsoft.com/office/powerpoint/2010/main" val="302486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8"/>
          <p:cNvSpPr txBox="1">
            <a:spLocks noGrp="1"/>
          </p:cNvSpPr>
          <p:nvPr>
            <p:ph type="title"/>
          </p:nvPr>
        </p:nvSpPr>
        <p:spPr>
          <a:xfrm>
            <a:off x="642700" y="7639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306" name="Google Shape;306;p18"/>
          <p:cNvSpPr txBox="1">
            <a:spLocks noGrp="1"/>
          </p:cNvSpPr>
          <p:nvPr>
            <p:ph type="subTitle" idx="4294967295"/>
          </p:nvPr>
        </p:nvSpPr>
        <p:spPr>
          <a:xfrm>
            <a:off x="642700" y="1490800"/>
            <a:ext cx="3605100" cy="26598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is a program that bridges the communication gap between normal people and hearing impaired individuals.</a:t>
            </a:r>
            <a:endParaRPr/>
          </a:p>
          <a:p>
            <a:pPr marL="457200" lvl="0" indent="-311150" algn="l" rtl="0">
              <a:lnSpc>
                <a:spcPct val="110000"/>
              </a:lnSpc>
              <a:spcBef>
                <a:spcPts val="0"/>
              </a:spcBef>
              <a:spcAft>
                <a:spcPts val="0"/>
              </a:spcAft>
              <a:buSzPts val="1300"/>
              <a:buChar char="●"/>
            </a:pPr>
            <a:r>
              <a:rPr lang="en" sz="700">
                <a:solidFill>
                  <a:srgbClr val="000000"/>
                </a:solidFill>
              </a:rPr>
              <a:t> </a:t>
            </a:r>
            <a:r>
              <a:rPr lang="en" sz="1200">
                <a:solidFill>
                  <a:srgbClr val="000000"/>
                </a:solidFill>
              </a:rPr>
              <a:t>In India Total Hearing Impaired/Deaf Population -63 M / 1.39 B</a:t>
            </a:r>
            <a:endParaRPr sz="1200">
              <a:solidFill>
                <a:srgbClr val="000000"/>
              </a:solidFill>
            </a:endParaRPr>
          </a:p>
          <a:p>
            <a:pPr marL="457200" lvl="0" indent="-311150" algn="l" rtl="0">
              <a:lnSpc>
                <a:spcPct val="110000"/>
              </a:lnSpc>
              <a:spcBef>
                <a:spcPts val="0"/>
              </a:spcBef>
              <a:spcAft>
                <a:spcPts val="0"/>
              </a:spcAft>
              <a:buSzPts val="1300"/>
              <a:buChar char="●"/>
            </a:pPr>
            <a:r>
              <a:rPr lang="en" sz="1200">
                <a:solidFill>
                  <a:srgbClr val="000000"/>
                </a:solidFill>
              </a:rPr>
              <a:t>In India Total Child Hearing Impaired/child Deaf Population -1.7 M / 63 M</a:t>
            </a:r>
            <a:r>
              <a:rPr lang="en"/>
              <a:t>. </a:t>
            </a:r>
            <a:endParaRPr/>
          </a:p>
          <a:p>
            <a:pPr marL="457200" lvl="0" indent="-311150" algn="l" rtl="0">
              <a:lnSpc>
                <a:spcPct val="110000"/>
              </a:lnSpc>
              <a:spcBef>
                <a:spcPts val="0"/>
              </a:spcBef>
              <a:spcAft>
                <a:spcPts val="0"/>
              </a:spcAft>
              <a:buSzPts val="1300"/>
              <a:buChar char="●"/>
            </a:pPr>
            <a:r>
              <a:rPr lang="en"/>
              <a:t>Not everyone can afford hearing support devices available in the market.</a:t>
            </a:r>
            <a:endParaRPr/>
          </a:p>
        </p:txBody>
      </p:sp>
      <p:sp>
        <p:nvSpPr>
          <p:cNvPr id="307" name="Google Shape;307;p18"/>
          <p:cNvSpPr txBox="1"/>
          <p:nvPr/>
        </p:nvSpPr>
        <p:spPr>
          <a:xfrm>
            <a:off x="-2198525" y="1091750"/>
            <a:ext cx="3000000" cy="3000000"/>
          </a:xfrm>
          <a:prstGeom prst="rect">
            <a:avLst/>
          </a:prstGeom>
          <a:noFill/>
          <a:ln>
            <a:noFill/>
          </a:ln>
        </p:spPr>
        <p:txBody>
          <a:bodyPr spcFirstLastPara="1" wrap="square" lIns="91425" tIns="91425" rIns="91425" bIns="91425" anchor="ctr" anchorCtr="0">
            <a:noAutofit/>
          </a:bodyPr>
          <a:lstStyle/>
          <a:p>
            <a:pPr marL="444500" lvl="0" indent="-228600" algn="l" rtl="0">
              <a:lnSpc>
                <a:spcPct val="107000"/>
              </a:lnSpc>
              <a:spcBef>
                <a:spcPts val="0"/>
              </a:spcBef>
              <a:spcAft>
                <a:spcPts val="0"/>
              </a:spcAft>
              <a:buNone/>
            </a:pPr>
            <a:r>
              <a:rPr lang="en" sz="1200"/>
              <a:t>·</a:t>
            </a:r>
            <a:r>
              <a:rPr lang="en" sz="700">
                <a:latin typeface="Times New Roman"/>
                <a:ea typeface="Times New Roman"/>
                <a:cs typeface="Times New Roman"/>
                <a:sym typeface="Times New Roman"/>
              </a:rPr>
              <a:t>      </a:t>
            </a:r>
            <a:endParaRPr sz="1200"/>
          </a:p>
          <a:p>
            <a:pPr marL="0" marR="0" lvl="0" indent="12700" algn="l" rtl="0">
              <a:lnSpc>
                <a:spcPct val="115000"/>
              </a:lnSpc>
              <a:spcBef>
                <a:spcPts val="600"/>
              </a:spcBef>
              <a:spcAft>
                <a:spcPts val="0"/>
              </a:spcAft>
              <a:buNone/>
            </a:pPr>
            <a:r>
              <a:rPr lang="en" sz="1300"/>
              <a:t>        	</a:t>
            </a:r>
            <a:endParaRPr sz="1300"/>
          </a:p>
          <a:p>
            <a:pPr marL="0" lvl="0" indent="0" algn="l" rtl="0">
              <a:lnSpc>
                <a:spcPct val="115000"/>
              </a:lnSpc>
              <a:spcBef>
                <a:spcPts val="0"/>
              </a:spcBef>
              <a:spcAft>
                <a:spcPts val="0"/>
              </a:spcAft>
              <a:buNone/>
            </a:pPr>
            <a:r>
              <a:rPr lang="en" sz="1300"/>
              <a:t> </a:t>
            </a:r>
            <a:endParaRPr sz="1300"/>
          </a:p>
        </p:txBody>
      </p:sp>
      <p:pic>
        <p:nvPicPr>
          <p:cNvPr id="308" name="Google Shape;308;p18"/>
          <p:cNvPicPr preferRelativeResize="0"/>
          <p:nvPr/>
        </p:nvPicPr>
        <p:blipFill>
          <a:blip r:embed="rId3">
            <a:alphaModFix/>
          </a:blip>
          <a:stretch>
            <a:fillRect/>
          </a:stretch>
        </p:blipFill>
        <p:spPr>
          <a:xfrm>
            <a:off x="5297175" y="763888"/>
            <a:ext cx="3161025" cy="2132070"/>
          </a:xfrm>
          <a:prstGeom prst="rect">
            <a:avLst/>
          </a:prstGeom>
          <a:noFill/>
          <a:ln>
            <a:noFill/>
          </a:ln>
        </p:spPr>
      </p:pic>
      <p:pic>
        <p:nvPicPr>
          <p:cNvPr id="309" name="Google Shape;309;p18"/>
          <p:cNvPicPr preferRelativeResize="0"/>
          <p:nvPr/>
        </p:nvPicPr>
        <p:blipFill>
          <a:blip r:embed="rId4">
            <a:alphaModFix/>
          </a:blip>
          <a:stretch>
            <a:fillRect/>
          </a:stretch>
        </p:blipFill>
        <p:spPr>
          <a:xfrm>
            <a:off x="5297175" y="3011675"/>
            <a:ext cx="3161025" cy="198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Bi-Directional Communication </a:t>
            </a:r>
            <a:endParaRPr/>
          </a:p>
        </p:txBody>
      </p:sp>
      <p:sp>
        <p:nvSpPr>
          <p:cNvPr id="315" name="Google Shape;315;p19"/>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supports bi-directional communication in both ways.</a:t>
            </a:r>
            <a:endParaRPr/>
          </a:p>
          <a:p>
            <a:pPr marL="457200" lvl="0" indent="-311150" algn="l" rtl="0">
              <a:lnSpc>
                <a:spcPct val="110000"/>
              </a:lnSpc>
              <a:spcBef>
                <a:spcPts val="0"/>
              </a:spcBef>
              <a:spcAft>
                <a:spcPts val="0"/>
              </a:spcAft>
              <a:buSzPts val="1300"/>
              <a:buChar char="●"/>
            </a:pPr>
            <a:r>
              <a:rPr lang="en"/>
              <a:t> It accepts text or speech input and transforms it into sign language video using Python programming.</a:t>
            </a:r>
            <a:endParaRPr/>
          </a:p>
          <a:p>
            <a:pPr marL="457200" lvl="0" indent="-311150" algn="l" rtl="0">
              <a:lnSpc>
                <a:spcPct val="110000"/>
              </a:lnSpc>
              <a:spcBef>
                <a:spcPts val="0"/>
              </a:spcBef>
              <a:spcAft>
                <a:spcPts val="0"/>
              </a:spcAft>
              <a:buSzPts val="1300"/>
              <a:buChar char="●"/>
            </a:pPr>
            <a:r>
              <a:rPr lang="en"/>
              <a:t>And It read sign language hand gestures to predict english alphabets &amp; digits. </a:t>
            </a:r>
            <a:endParaRPr/>
          </a:p>
        </p:txBody>
      </p:sp>
      <p:pic>
        <p:nvPicPr>
          <p:cNvPr id="316" name="Google Shape;316;p19"/>
          <p:cNvPicPr preferRelativeResize="0"/>
          <p:nvPr/>
        </p:nvPicPr>
        <p:blipFill>
          <a:blip r:embed="rId3">
            <a:alphaModFix/>
          </a:blip>
          <a:stretch>
            <a:fillRect/>
          </a:stretch>
        </p:blipFill>
        <p:spPr>
          <a:xfrm>
            <a:off x="5735275" y="1466513"/>
            <a:ext cx="2722925" cy="247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0"/>
          <p:cNvPicPr preferRelativeResize="0">
            <a:picLocks noGrp="1"/>
          </p:cNvPicPr>
          <p:nvPr>
            <p:ph type="pic" idx="2"/>
          </p:nvPr>
        </p:nvPicPr>
        <p:blipFill rotWithShape="1">
          <a:blip r:embed="rId3">
            <a:alphaModFix/>
          </a:blip>
          <a:srcRect l="27767" r="27762"/>
          <a:stretch/>
        </p:blipFill>
        <p:spPr>
          <a:xfrm>
            <a:off x="5843075" y="632300"/>
            <a:ext cx="2615100" cy="3918900"/>
          </a:xfrm>
          <a:prstGeom prst="roundRect">
            <a:avLst>
              <a:gd name="adj" fmla="val 16667"/>
            </a:avLst>
          </a:prstGeom>
        </p:spPr>
      </p:pic>
      <p:sp>
        <p:nvSpPr>
          <p:cNvPr id="322" name="Google Shape;322;p20"/>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Transformation of Input</a:t>
            </a:r>
            <a:endParaRPr/>
          </a:p>
        </p:txBody>
      </p:sp>
      <p:sp>
        <p:nvSpPr>
          <p:cNvPr id="323" name="Google Shape;323;p20"/>
          <p:cNvSpPr txBox="1">
            <a:spLocks noGrp="1"/>
          </p:cNvSpPr>
          <p:nvPr>
            <p:ph type="subTitle" idx="4294967295"/>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a:t> SignCompanion transforms text or speech input into sign language video.</a:t>
            </a:r>
            <a:endParaRPr/>
          </a:p>
          <a:p>
            <a:pPr marL="457200" lvl="0" indent="-311150" algn="l" rtl="0">
              <a:lnSpc>
                <a:spcPct val="110000"/>
              </a:lnSpc>
              <a:spcBef>
                <a:spcPts val="0"/>
              </a:spcBef>
              <a:spcAft>
                <a:spcPts val="0"/>
              </a:spcAft>
              <a:buSzPts val="1300"/>
              <a:buChar char="●"/>
            </a:pPr>
            <a:r>
              <a:rPr lang="en"/>
              <a:t> It uses a Random Forest classifier trained on sign language images data to predict the alphabet character based on sign language hand gesture and suggest communication words that can be possibly a person wants to convey.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Text or Speech to Sign Language Conversion</a:t>
            </a:r>
            <a:endParaRPr/>
          </a:p>
        </p:txBody>
      </p:sp>
      <p:pic>
        <p:nvPicPr>
          <p:cNvPr id="329" name="Google Shape;329;p21"/>
          <p:cNvPicPr preferRelativeResize="0"/>
          <p:nvPr/>
        </p:nvPicPr>
        <p:blipFill>
          <a:blip r:embed="rId3">
            <a:alphaModFix/>
          </a:blip>
          <a:stretch>
            <a:fillRect/>
          </a:stretch>
        </p:blipFill>
        <p:spPr>
          <a:xfrm>
            <a:off x="951950" y="1723725"/>
            <a:ext cx="7270851" cy="305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632175" y="920625"/>
            <a:ext cx="5046000" cy="7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pic>
        <p:nvPicPr>
          <p:cNvPr id="335" name="Google Shape;335;p22"/>
          <p:cNvPicPr preferRelativeResize="0"/>
          <p:nvPr/>
        </p:nvPicPr>
        <p:blipFill>
          <a:blip r:embed="rId3">
            <a:alphaModFix/>
          </a:blip>
          <a:stretch>
            <a:fillRect/>
          </a:stretch>
        </p:blipFill>
        <p:spPr>
          <a:xfrm>
            <a:off x="784525" y="1109800"/>
            <a:ext cx="7574951" cy="35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pic>
        <p:nvPicPr>
          <p:cNvPr id="341" name="Google Shape;341;p23"/>
          <p:cNvPicPr preferRelativeResize="0"/>
          <p:nvPr/>
        </p:nvPicPr>
        <p:blipFill>
          <a:blip r:embed="rId3">
            <a:alphaModFix/>
          </a:blip>
          <a:stretch>
            <a:fillRect/>
          </a:stretch>
        </p:blipFill>
        <p:spPr>
          <a:xfrm>
            <a:off x="516650" y="920625"/>
            <a:ext cx="3407750" cy="1766200"/>
          </a:xfrm>
          <a:prstGeom prst="rect">
            <a:avLst/>
          </a:prstGeom>
          <a:noFill/>
          <a:ln>
            <a:noFill/>
          </a:ln>
        </p:spPr>
      </p:pic>
      <p:pic>
        <p:nvPicPr>
          <p:cNvPr id="342" name="Google Shape;342;p23"/>
          <p:cNvPicPr preferRelativeResize="0"/>
          <p:nvPr/>
        </p:nvPicPr>
        <p:blipFill>
          <a:blip r:embed="rId4">
            <a:alphaModFix/>
          </a:blip>
          <a:stretch>
            <a:fillRect/>
          </a:stretch>
        </p:blipFill>
        <p:spPr>
          <a:xfrm>
            <a:off x="4084675" y="920625"/>
            <a:ext cx="4691825" cy="1766200"/>
          </a:xfrm>
          <a:prstGeom prst="rect">
            <a:avLst/>
          </a:prstGeom>
          <a:noFill/>
          <a:ln>
            <a:noFill/>
          </a:ln>
        </p:spPr>
      </p:pic>
      <p:pic>
        <p:nvPicPr>
          <p:cNvPr id="343" name="Google Shape;343;p23"/>
          <p:cNvPicPr preferRelativeResize="0"/>
          <p:nvPr/>
        </p:nvPicPr>
        <p:blipFill>
          <a:blip r:embed="rId5">
            <a:alphaModFix/>
          </a:blip>
          <a:stretch>
            <a:fillRect/>
          </a:stretch>
        </p:blipFill>
        <p:spPr>
          <a:xfrm>
            <a:off x="1491075" y="3157000"/>
            <a:ext cx="6367450" cy="149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B9990-8567-C4D2-49AD-0F2EAB1ABE04}"/>
              </a:ext>
            </a:extLst>
          </p:cNvPr>
          <p:cNvSpPr>
            <a:spLocks noGrp="1"/>
          </p:cNvSpPr>
          <p:nvPr>
            <p:ph type="title"/>
          </p:nvPr>
        </p:nvSpPr>
        <p:spPr>
          <a:xfrm rot="10800000" flipV="1">
            <a:off x="1049655" y="699133"/>
            <a:ext cx="3642360" cy="373381"/>
          </a:xfrm>
        </p:spPr>
        <p:txBody>
          <a:bodyPr/>
          <a:lstStyle/>
          <a:p>
            <a:r>
              <a:rPr lang="en-US" dirty="0"/>
              <a:t>OUTPUT VIDEO </a:t>
            </a:r>
            <a:endParaRPr lang="en-IN" dirty="0"/>
          </a:p>
        </p:txBody>
      </p:sp>
      <p:pic>
        <p:nvPicPr>
          <p:cNvPr id="2" name="output">
            <a:hlinkClick r:id="" action="ppaction://media"/>
            <a:extLst>
              <a:ext uri="{FF2B5EF4-FFF2-40B4-BE49-F238E27FC236}">
                <a16:creationId xmlns:a16="http://schemas.microsoft.com/office/drawing/2014/main" id="{0F2EF89F-4804-CBD3-A357-B2EE2AA73719}"/>
              </a:ext>
            </a:extLst>
          </p:cNvPr>
          <p:cNvPicPr>
            <a:picLocks noChangeAspect="1"/>
          </p:cNvPicPr>
          <p:nvPr>
            <a:videoFile r:link="rId2"/>
            <p:extLst>
              <p:ext uri="{DAA4B4D4-6D71-4841-9C94-3DE7FCFB9230}">
                <p14:media xmlns:p14="http://schemas.microsoft.com/office/powerpoint/2010/main" r:embed="rId1">
                  <p14:fade in="250"/>
                </p14:media>
              </p:ext>
            </p:extLst>
          </p:nvPr>
        </p:nvPicPr>
        <p:blipFill>
          <a:blip r:embed="rId4"/>
          <a:stretch>
            <a:fillRect/>
          </a:stretch>
        </p:blipFill>
        <p:spPr>
          <a:xfrm>
            <a:off x="1185862" y="1328737"/>
            <a:ext cx="4736307" cy="3236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063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666</Words>
  <Application>Microsoft Office PowerPoint</Application>
  <PresentationFormat>On-screen Show (16:9)</PresentationFormat>
  <Paragraphs>52</Paragraphs>
  <Slides>21</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Nunito</vt:lpstr>
      <vt:lpstr>Maven Pro</vt:lpstr>
      <vt:lpstr>Poppins</vt:lpstr>
      <vt:lpstr>Times New Roman</vt:lpstr>
      <vt:lpstr>Momentum</vt:lpstr>
      <vt:lpstr>SIGNCOMPANION  (FACILITATOR FOR COMMUNICATION WITH HEARING IMPAIRED PEOPLE) </vt:lpstr>
      <vt:lpstr>SignCompanion: Bridging Communication Gap Between Normal and Hearing Impaired People</vt:lpstr>
      <vt:lpstr>Introduction</vt:lpstr>
      <vt:lpstr>Bi-Directional Communication </vt:lpstr>
      <vt:lpstr>Transformation of Input</vt:lpstr>
      <vt:lpstr>Text or Speech to Sign Language Conversion</vt:lpstr>
      <vt:lpstr>.</vt:lpstr>
      <vt:lpstr>.</vt:lpstr>
      <vt:lpstr>OUTPUT VIDEO </vt:lpstr>
      <vt:lpstr>Sign Language to text Detection</vt:lpstr>
      <vt:lpstr>Hand Detection </vt:lpstr>
      <vt:lpstr>Text Prediction</vt:lpstr>
      <vt:lpstr>Suggested Words and Sentences </vt:lpstr>
      <vt:lpstr>.</vt:lpstr>
      <vt:lpstr>Accessibility and Affordability </vt:lpstr>
      <vt:lpstr>Advantages over Traditional Methods </vt:lpstr>
      <vt:lpstr>Potential for Further Developments </vt:lpstr>
      <vt:lpstr>Impact on Society </vt:lpstr>
      <vt:lpstr>Future of SignCompanion </vt:lpstr>
      <vt:lpstr>Thank you for your time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SIGNCOMPANION  ( A BACKEND PROGRAM ACT AS FACILITATOR FOR COMMUNICATION WITH HEARING IMPAIRED PEOPLE) </dc:title>
  <cp:lastModifiedBy>satyendra singh</cp:lastModifiedBy>
  <cp:revision>7</cp:revision>
  <dcterms:modified xsi:type="dcterms:W3CDTF">2023-09-05T18:02:13Z</dcterms:modified>
</cp:coreProperties>
</file>